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5" r:id="rId2"/>
    <p:sldMasterId id="2147483697" r:id="rId3"/>
    <p:sldMasterId id="2147483709" r:id="rId4"/>
    <p:sldMasterId id="2147483721" r:id="rId5"/>
    <p:sldMasterId id="2147483672" r:id="rId6"/>
    <p:sldMasterId id="2147483660" r:id="rId7"/>
  </p:sldMasterIdLst>
  <p:notesMasterIdLst>
    <p:notesMasterId r:id="rId17"/>
  </p:notesMasterIdLst>
  <p:handoutMasterIdLst>
    <p:handoutMasterId r:id="rId18"/>
  </p:handoutMasterIdLst>
  <p:sldIdLst>
    <p:sldId id="262" r:id="rId8"/>
    <p:sldId id="329" r:id="rId9"/>
    <p:sldId id="265" r:id="rId10"/>
    <p:sldId id="268" r:id="rId11"/>
    <p:sldId id="267" r:id="rId12"/>
    <p:sldId id="271" r:id="rId13"/>
    <p:sldId id="270" r:id="rId14"/>
    <p:sldId id="324" r:id="rId15"/>
    <p:sldId id="295" r:id="rId16"/>
  </p:sldIdLst>
  <p:sldSz cx="9144000" cy="6858000" type="screen4x3"/>
  <p:notesSz cx="9236075" cy="6950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903D"/>
    <a:srgbClr val="FFFFFF"/>
    <a:srgbClr val="9933FF"/>
    <a:srgbClr val="FF6699"/>
    <a:srgbClr val="99FF66"/>
    <a:srgbClr val="3809E5"/>
    <a:srgbClr val="B1078D"/>
    <a:srgbClr val="0911A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34" autoAdjust="0"/>
    <p:restoredTop sz="94552" autoAdjust="0"/>
  </p:normalViewPr>
  <p:slideViewPr>
    <p:cSldViewPr>
      <p:cViewPr varScale="1">
        <p:scale>
          <a:sx n="60" d="100"/>
          <a:sy n="60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88" y="-72"/>
      </p:cViewPr>
      <p:guideLst>
        <p:guide orient="horz" pos="2189"/>
        <p:guide pos="29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2299" cy="3475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40" y="0"/>
            <a:ext cx="4002299" cy="3475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r">
              <a:defRPr sz="1200"/>
            </a:lvl1pPr>
          </a:lstStyle>
          <a:p>
            <a:fld id="{9D558710-09E4-446F-8A3D-6D2A8A3B767F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01365"/>
            <a:ext cx="4002299" cy="3475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l">
              <a:defRPr sz="1200"/>
            </a:lvl1pPr>
          </a:lstStyle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40" y="6601365"/>
            <a:ext cx="4002299" cy="3475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r">
              <a:defRPr sz="1200"/>
            </a:lvl1pPr>
          </a:lstStyle>
          <a:p>
            <a:fld id="{AF126F0D-59A3-4709-8327-AB568BE2A7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2299" cy="3475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40" y="0"/>
            <a:ext cx="4002299" cy="3475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r">
              <a:defRPr sz="1200"/>
            </a:lvl1pPr>
          </a:lstStyle>
          <a:p>
            <a:fld id="{F73D4CCA-15B4-428D-8FFD-D62955AA02BE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81313" y="522288"/>
            <a:ext cx="3473450" cy="26050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4" tIns="46242" rIns="92484" bIns="4624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01286"/>
            <a:ext cx="7388860" cy="3127534"/>
          </a:xfrm>
          <a:prstGeom prst="rect">
            <a:avLst/>
          </a:prstGeom>
        </p:spPr>
        <p:txBody>
          <a:bodyPr vert="horz" lIns="92484" tIns="46242" rIns="92484" bIns="462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01365"/>
            <a:ext cx="4002299" cy="3475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l">
              <a:defRPr sz="1200"/>
            </a:lvl1pPr>
          </a:lstStyle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40" y="6601365"/>
            <a:ext cx="4002299" cy="3475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r">
              <a:defRPr sz="1200"/>
            </a:lvl1pPr>
          </a:lstStyle>
          <a:p>
            <a:fld id="{2ECE320B-8F54-415E-A288-8932AFA3C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E320B-8F54-415E-A288-8932AFA3CE3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Bridge Strategies LLC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Bridge Strategies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CE320B-8F54-415E-A288-8932AFA3CE3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E320B-8F54-415E-A288-8932AFA3CE3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Bridge Strategies LLC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1209" indent="-231209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E320B-8F54-415E-A288-8932AFA3CE3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Bridge Strategies LLC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E320B-8F54-415E-A288-8932AFA3CE3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Bridge Strategies LLC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E320B-8F54-415E-A288-8932AFA3CE3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Bridge Strategies LLC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E320B-8F54-415E-A288-8932AFA3CE3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Bridge Strategies LLC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CE320B-8F54-415E-A288-8932AFA3CE3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Lilibeth Hanlon CPA CMA CISA</a:t>
            </a:r>
          </a:p>
          <a:p>
            <a:r>
              <a:rPr lang="en-US" dirty="0" smtClean="0"/>
              <a:t>908-342-0510 cell</a:t>
            </a:r>
          </a:p>
          <a:p>
            <a:r>
              <a:rPr lang="en-US" dirty="0" smtClean="0"/>
              <a:t>www.BridgeStrategiesllc.com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E320B-8F54-415E-A288-8932AFA3CE3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C982-B658-4C3A-8FA6-34885F4E22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C982-B658-4C3A-8FA6-34885F4E22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C982-B658-4C3A-8FA6-34885F4E22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C982-B658-4C3A-8FA6-34885F4E22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EECD-B274-4405-84DB-87B75561AF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EECD-B274-4405-84DB-87B75561AF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EECD-B274-4405-84DB-87B75561AF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EECD-B274-4405-84DB-87B75561AF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EECD-B274-4405-84DB-87B75561AF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EECD-B274-4405-84DB-87B75561AF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EECD-B274-4405-84DB-87B75561AF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C982-B658-4C3A-8FA6-34885F4E22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EECD-B274-4405-84DB-87B75561AF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EECD-B274-4405-84DB-87B75561AF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EECD-B274-4405-84DB-87B75561AF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EECD-B274-4405-84DB-87B75561AF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0B0B-D778-45BC-92AD-0AFB857EA8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0B0B-D778-45BC-92AD-0AFB857EA8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0B0B-D778-45BC-92AD-0AFB857EA8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0B0B-D778-45BC-92AD-0AFB857EA8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0B0B-D778-45BC-92AD-0AFB857EA8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0B0B-D778-45BC-92AD-0AFB857EA8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C982-B658-4C3A-8FA6-34885F4E22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0B0B-D778-45BC-92AD-0AFB857EA8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0B0B-D778-45BC-92AD-0AFB857EA8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0B0B-D778-45BC-92AD-0AFB857EA8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0B0B-D778-45BC-92AD-0AFB857EA8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0B0B-D778-45BC-92AD-0AFB857EA8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061D-4396-4FFE-8305-A3981DF8A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061D-4396-4FFE-8305-A3981DF8A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061D-4396-4FFE-8305-A3981DF8A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061D-4396-4FFE-8305-A3981DF8A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061D-4396-4FFE-8305-A3981DF8A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C982-B658-4C3A-8FA6-34885F4E22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061D-4396-4FFE-8305-A3981DF8A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061D-4396-4FFE-8305-A3981DF8A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061D-4396-4FFE-8305-A3981DF8A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061D-4396-4FFE-8305-A3981DF8A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061D-4396-4FFE-8305-A3981DF8A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061D-4396-4FFE-8305-A3981DF8A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F3A0-FBCC-4648-9ACE-7F16A654A2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F3A0-FBCC-4648-9ACE-7F16A654A2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F3A0-FBCC-4648-9ACE-7F16A654A2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F3A0-FBCC-4648-9ACE-7F16A654A2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C982-B658-4C3A-8FA6-34885F4E22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F3A0-FBCC-4648-9ACE-7F16A654A2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F3A0-FBCC-4648-9ACE-7F16A654A2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F3A0-FBCC-4648-9ACE-7F16A654A2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F3A0-FBCC-4648-9ACE-7F16A654A2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F3A0-FBCC-4648-9ACE-7F16A654A2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F3A0-FBCC-4648-9ACE-7F16A654A2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F3A0-FBCC-4648-9ACE-7F16A654A2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75B-98AA-4B95-9A8E-1E2C7998C2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75B-98AA-4B95-9A8E-1E2C7998C2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75B-98AA-4B95-9A8E-1E2C7998C2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C982-B658-4C3A-8FA6-34885F4E22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75B-98AA-4B95-9A8E-1E2C7998C2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75B-98AA-4B95-9A8E-1E2C7998C2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75B-98AA-4B95-9A8E-1E2C7998C2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75B-98AA-4B95-9A8E-1E2C7998C2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75B-98AA-4B95-9A8E-1E2C7998C2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75B-98AA-4B95-9A8E-1E2C7998C2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75B-98AA-4B95-9A8E-1E2C7998C2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75B-98AA-4B95-9A8E-1E2C7998C2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ED59-8A1D-412B-9209-8D116AD99D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ED59-8A1D-412B-9209-8D116AD99D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C982-B658-4C3A-8FA6-34885F4E22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ED59-8A1D-412B-9209-8D116AD99D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ED59-8A1D-412B-9209-8D116AD99D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ED59-8A1D-412B-9209-8D116AD99D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ED59-8A1D-412B-9209-8D116AD99D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ED59-8A1D-412B-9209-8D116AD99D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ED59-8A1D-412B-9209-8D116AD99D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ED59-8A1D-412B-9209-8D116AD99D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ED59-8A1D-412B-9209-8D116AD99D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ED59-8A1D-412B-9209-8D116AD99D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C982-B658-4C3A-8FA6-34885F4E22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C982-B658-4C3A-8FA6-34885F4E22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0C982-B658-4C3A-8FA6-34885F4E22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4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FEECD-B274-4405-84DB-87B75561AF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C0B0B-D778-45BC-92AD-0AFB857EA8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9061D-4396-4FFE-8305-A3981DF8A7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6F3A0-FBCC-4648-9ACE-7F16A654A2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2075B-98AA-4B95-9A8E-1E2C7998C2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BED59-8A1D-412B-9209-8D116AD99D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dgestrategiesllc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1524000"/>
            <a:ext cx="8153400" cy="441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dirty="0" smtClean="0"/>
              <a:t>The National Institute of Standards and Technology (NIST) define Cloud Computing as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3100" dirty="0" smtClean="0"/>
              <a:t>    “a </a:t>
            </a:r>
            <a:r>
              <a:rPr lang="en-US" sz="3100" i="1" dirty="0" smtClean="0"/>
              <a:t>model for enabling </a:t>
            </a:r>
            <a:r>
              <a:rPr lang="en-US" sz="3100" b="1" i="1" dirty="0" smtClean="0"/>
              <a:t>convenient</a:t>
            </a:r>
            <a:r>
              <a:rPr lang="en-US" sz="3100" i="1" dirty="0" smtClean="0"/>
              <a:t>, </a:t>
            </a:r>
            <a:r>
              <a:rPr lang="en-US" sz="3100" b="1" i="1" dirty="0" smtClean="0"/>
              <a:t>on-demand    network access </a:t>
            </a:r>
            <a:r>
              <a:rPr lang="en-US" sz="3100" i="1" dirty="0" smtClean="0"/>
              <a:t>to a </a:t>
            </a:r>
            <a:r>
              <a:rPr lang="en-US" sz="3100" b="1" i="1" dirty="0" smtClean="0"/>
              <a:t>shared pool</a:t>
            </a:r>
            <a:r>
              <a:rPr lang="en-US" sz="3100" i="1" dirty="0" smtClean="0"/>
              <a:t> of configurable computing resources (e.g., networks, servers, storage, applications, services) that can be provisioned and released with </a:t>
            </a:r>
            <a:r>
              <a:rPr lang="en-US" sz="3100" b="1" i="1" dirty="0" smtClean="0"/>
              <a:t>minimal management effort or service provider interactions</a:t>
            </a:r>
            <a:r>
              <a:rPr lang="en-US" sz="3100" b="1" dirty="0" smtClean="0"/>
              <a:t>.</a:t>
            </a:r>
            <a:r>
              <a:rPr lang="en-US" sz="3100" dirty="0" smtClean="0"/>
              <a:t>”</a:t>
            </a:r>
            <a:r>
              <a:rPr lang="en-US" sz="27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C982-B658-4C3A-8FA6-34885F4E228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Bridge Strategies LLC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Cloud Computing</a:t>
            </a:r>
            <a:r>
              <a:rPr kumimoji="0" lang="en-US" sz="1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C982-B658-4C3A-8FA6-34885F4E228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 descr="C:\Users\Owner\Documents\IT Consulting\Cloud Consulting\MonitoringUsersInTheCloudMackey%20session%20ppt-Slide007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57200"/>
            <a:ext cx="8001000" cy="5715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14400" y="6248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CSA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SaaS - Software as a Service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b="1" dirty="0" smtClean="0"/>
              <a:t>SaaS</a:t>
            </a:r>
            <a:r>
              <a:rPr lang="en-US" sz="2800" dirty="0" smtClean="0"/>
              <a:t> </a:t>
            </a:r>
            <a:r>
              <a:rPr lang="en-US" sz="2800" dirty="0" smtClean="0"/>
              <a:t>provides.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Applications are </a:t>
            </a:r>
            <a:r>
              <a:rPr lang="en-US" sz="2800" i="1" dirty="0" smtClean="0"/>
              <a:t>accessible from various </a:t>
            </a:r>
            <a:r>
              <a:rPr lang="en-US" sz="2800" dirty="0" smtClean="0"/>
              <a:t>capability to </a:t>
            </a:r>
            <a:r>
              <a:rPr lang="en-US" sz="2800" u="sng" dirty="0" smtClean="0"/>
              <a:t>use the provider’s applications</a:t>
            </a:r>
            <a:r>
              <a:rPr lang="en-US" sz="2800" dirty="0" smtClean="0"/>
              <a:t> that run </a:t>
            </a:r>
            <a:r>
              <a:rPr lang="en-US" sz="2800" u="sng" dirty="0" smtClean="0"/>
              <a:t>on a Cloud </a:t>
            </a:r>
            <a:r>
              <a:rPr lang="en-US" sz="2800" u="sng" dirty="0" smtClean="0"/>
              <a:t>infrastructure </a:t>
            </a:r>
            <a:r>
              <a:rPr lang="en-US" sz="2800" i="1" dirty="0" smtClean="0"/>
              <a:t>client </a:t>
            </a:r>
            <a:r>
              <a:rPr lang="en-US" sz="2800" i="1" dirty="0" smtClean="0"/>
              <a:t>devices</a:t>
            </a:r>
            <a:r>
              <a:rPr lang="en-US" sz="2800" dirty="0" smtClean="0"/>
              <a:t> through a thin client interface such as a web browser (e.g. </a:t>
            </a:r>
            <a:r>
              <a:rPr lang="en-US" sz="2800" i="1" dirty="0" smtClean="0"/>
              <a:t>web-based e-mail</a:t>
            </a:r>
            <a:r>
              <a:rPr lang="en-US" sz="2800" dirty="0" smtClean="0"/>
              <a:t>).</a:t>
            </a:r>
          </a:p>
          <a:p>
            <a:pPr>
              <a:buNone/>
            </a:pPr>
            <a:r>
              <a:rPr lang="en-US" sz="2800" dirty="0" smtClean="0"/>
              <a:t>	SaaS allows a business application to be used by many individuals or enterprises </a:t>
            </a:r>
            <a:r>
              <a:rPr lang="en-US" sz="2800" u="sng" dirty="0" smtClean="0"/>
              <a:t>concurrently</a:t>
            </a:r>
            <a:r>
              <a:rPr lang="en-US" sz="2800" dirty="0" smtClean="0"/>
              <a:t>. </a:t>
            </a:r>
          </a:p>
          <a:p>
            <a:pPr>
              <a:buNone/>
            </a:pPr>
            <a:r>
              <a:rPr lang="en-US" sz="2800" dirty="0" smtClean="0"/>
              <a:t>	SaaS  is the ‘most used’ cloud applications to nearly everyone online.</a:t>
            </a:r>
          </a:p>
          <a:p>
            <a:pPr>
              <a:buNone/>
            </a:pPr>
            <a:r>
              <a:rPr lang="en-US" sz="2800" dirty="0" smtClean="0"/>
              <a:t>	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Bridge Strategies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C982-B658-4C3A-8FA6-34885F4E228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7239000" y="304800"/>
            <a:ext cx="1600200" cy="1066800"/>
          </a:xfrm>
          <a:prstGeom prst="cloud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</a:rPr>
              <a:t>SaaS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Private Cloud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5334000"/>
          </a:xfrm>
        </p:spPr>
        <p:txBody>
          <a:bodyPr>
            <a:normAutofit/>
          </a:bodyPr>
          <a:lstStyle/>
          <a:p>
            <a:pPr marL="465138" indent="-465138">
              <a:buFont typeface="Wingdings" pitchFamily="2" charset="2"/>
              <a:buChar char="Ø"/>
            </a:pPr>
            <a:r>
              <a:rPr lang="en-US" dirty="0" smtClean="0"/>
              <a:t> A “</a:t>
            </a:r>
            <a:r>
              <a:rPr lang="en-US" b="1" dirty="0" smtClean="0"/>
              <a:t>closed</a:t>
            </a:r>
            <a:r>
              <a:rPr lang="en-US" dirty="0" smtClean="0"/>
              <a:t>” environment for a </a:t>
            </a:r>
            <a:r>
              <a:rPr lang="en-US" i="1" u="sng" dirty="0" smtClean="0"/>
              <a:t>single</a:t>
            </a:r>
            <a:r>
              <a:rPr lang="en-US" dirty="0" smtClean="0"/>
              <a:t> organization </a:t>
            </a:r>
            <a:r>
              <a:rPr lang="en-US" i="1" dirty="0" smtClean="0"/>
              <a:t>hosted by a third party</a:t>
            </a:r>
            <a:r>
              <a:rPr lang="en-US" dirty="0" smtClean="0"/>
              <a:t>.  </a:t>
            </a:r>
          </a:p>
          <a:p>
            <a:pPr marL="465138" indent="-465138">
              <a:buFont typeface="Wingdings" pitchFamily="2" charset="2"/>
              <a:buChar char="Ø"/>
            </a:pPr>
            <a:r>
              <a:rPr lang="en-US" dirty="0" smtClean="0"/>
              <a:t>Private clouds often employ </a:t>
            </a:r>
            <a:r>
              <a:rPr lang="en-US" i="1" dirty="0" smtClean="0"/>
              <a:t>virtualization</a:t>
            </a:r>
            <a:r>
              <a:rPr lang="en-US" dirty="0" smtClean="0"/>
              <a:t> within an enterprise’s existing computer servers to </a:t>
            </a:r>
            <a:r>
              <a:rPr lang="en-US" i="1" dirty="0" smtClean="0"/>
              <a:t>improve computer utilization</a:t>
            </a:r>
            <a:r>
              <a:rPr lang="en-US" dirty="0" smtClean="0"/>
              <a:t>. </a:t>
            </a:r>
          </a:p>
          <a:p>
            <a:pPr marL="465138" indent="-465138">
              <a:buFont typeface="Wingdings" pitchFamily="2" charset="2"/>
              <a:buChar char="Ø"/>
            </a:pPr>
            <a:r>
              <a:rPr lang="en-US" dirty="0" smtClean="0"/>
              <a:t>A private cloud involves </a:t>
            </a:r>
            <a:r>
              <a:rPr lang="en-US" u="sng" dirty="0" smtClean="0"/>
              <a:t>metering</a:t>
            </a:r>
            <a:r>
              <a:rPr lang="en-US" dirty="0" smtClean="0"/>
              <a:t> components, enabling </a:t>
            </a:r>
            <a:r>
              <a:rPr lang="en-US" i="1" u="sng" dirty="0" smtClean="0"/>
              <a:t>rapid </a:t>
            </a:r>
            <a:r>
              <a:rPr lang="en-US" i="1" dirty="0" smtClean="0"/>
              <a:t>deployment </a:t>
            </a:r>
            <a:r>
              <a:rPr lang="en-US" dirty="0" smtClean="0"/>
              <a:t>and chargeback.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Bridge Strategies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C982-B658-4C3A-8FA6-34885F4E228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Public Cloud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A “</a:t>
            </a:r>
            <a:r>
              <a:rPr lang="en-US" b="1" dirty="0" smtClean="0"/>
              <a:t>shared</a:t>
            </a:r>
            <a:r>
              <a:rPr lang="en-US" dirty="0" smtClean="0"/>
              <a:t>” environment owned by an organization that sells Cloud services.</a:t>
            </a:r>
          </a:p>
          <a:p>
            <a:r>
              <a:rPr lang="en-US" dirty="0" smtClean="0"/>
              <a:t>An offering from one Cloud Service Provider (CSP) to many clients who </a:t>
            </a:r>
            <a:r>
              <a:rPr lang="en-US" i="1" u="sng" dirty="0" smtClean="0"/>
              <a:t>share the cloud processing power</a:t>
            </a:r>
            <a:r>
              <a:rPr lang="en-US" i="1" dirty="0" smtClean="0"/>
              <a:t> </a:t>
            </a:r>
            <a:r>
              <a:rPr lang="en-US" dirty="0" smtClean="0"/>
              <a:t>concurrently.  Available to the general public or a large group.</a:t>
            </a:r>
          </a:p>
          <a:p>
            <a:r>
              <a:rPr lang="en-US" dirty="0" smtClean="0"/>
              <a:t>Public cloud clients </a:t>
            </a:r>
            <a:r>
              <a:rPr lang="en-US" b="1" i="1" dirty="0" smtClean="0"/>
              <a:t>share</a:t>
            </a:r>
            <a:r>
              <a:rPr lang="en-US" i="1" dirty="0" smtClean="0"/>
              <a:t> applications</a:t>
            </a:r>
            <a:r>
              <a:rPr lang="en-US" dirty="0" smtClean="0"/>
              <a:t>, processing </a:t>
            </a:r>
            <a:r>
              <a:rPr lang="en-US" i="1" dirty="0" smtClean="0"/>
              <a:t>power</a:t>
            </a:r>
            <a:r>
              <a:rPr lang="en-US" dirty="0" smtClean="0"/>
              <a:t> and </a:t>
            </a:r>
            <a:r>
              <a:rPr lang="en-US" i="1" dirty="0" smtClean="0"/>
              <a:t>data storage space </a:t>
            </a:r>
            <a:r>
              <a:rPr lang="en-US" dirty="0" smtClean="0"/>
              <a:t>communally.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Bridge Strategies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C982-B658-4C3A-8FA6-34885F4E228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/>
          <a:lstStyle/>
          <a:p>
            <a:r>
              <a:rPr lang="en-US" b="1" dirty="0" smtClean="0"/>
              <a:t>Community Cloud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Shared by several organizations</a:t>
            </a:r>
          </a:p>
          <a:p>
            <a:r>
              <a:rPr lang="en-US" dirty="0" smtClean="0"/>
              <a:t>Supports a specific community with a </a:t>
            </a:r>
            <a:r>
              <a:rPr lang="en-US" b="1" u="sng" dirty="0" smtClean="0"/>
              <a:t>common/shared mission or interest</a:t>
            </a:r>
            <a:r>
              <a:rPr lang="en-US" dirty="0" smtClean="0"/>
              <a:t>, such as a trade association, the same industry or a common locality. </a:t>
            </a:r>
          </a:p>
          <a:p>
            <a:r>
              <a:rPr lang="en-US" dirty="0" smtClean="0"/>
              <a:t>The community cloud business model allows a CSP to provide </a:t>
            </a:r>
            <a:r>
              <a:rPr lang="en-US" b="1" u="sng" dirty="0" smtClean="0"/>
              <a:t>cloud tools and applications </a:t>
            </a:r>
            <a:r>
              <a:rPr lang="en-US" dirty="0" smtClean="0"/>
              <a:t>specific to the needs of the community, managed by the organizations or a third party on or off premise.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Bridge Strategies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C982-B658-4C3A-8FA6-34885F4E228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Hybrid Cloud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combination of </a:t>
            </a:r>
            <a:r>
              <a:rPr lang="en-US" b="1" dirty="0" smtClean="0"/>
              <a:t>two or more </a:t>
            </a:r>
            <a:r>
              <a:rPr lang="en-US" dirty="0" smtClean="0"/>
              <a:t>of the previously mentioned deployment models. </a:t>
            </a:r>
          </a:p>
          <a:p>
            <a:r>
              <a:rPr lang="en-US" dirty="0" smtClean="0"/>
              <a:t>A hybrid cloud leverages the advantage of the other cloud models, providing a </a:t>
            </a:r>
            <a:r>
              <a:rPr lang="en-US" b="1" u="sng" dirty="0" smtClean="0"/>
              <a:t>more optimal </a:t>
            </a:r>
            <a:r>
              <a:rPr lang="en-US" dirty="0" smtClean="0"/>
              <a:t>user experience.</a:t>
            </a:r>
          </a:p>
          <a:p>
            <a:r>
              <a:rPr lang="en-US" dirty="0" smtClean="0"/>
              <a:t>A Cloud that is bound together by standardized or proprietary technology that </a:t>
            </a:r>
            <a:r>
              <a:rPr lang="en-US" i="1" dirty="0" smtClean="0"/>
              <a:t>enables data and application portability.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Bridge Strategies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C982-B658-4C3A-8FA6-34885F4E228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GAPP Framework (AICPA)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Management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Notice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Choice &amp; Consent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Collection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Use and Retention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Access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Disclosure to Third Parties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Security for Privacy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Quality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Monitoring &amp; Enforcement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C982-B658-4C3A-8FA6-34885F4E228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Explosion 2 5"/>
          <p:cNvSpPr/>
          <p:nvPr/>
        </p:nvSpPr>
        <p:spPr>
          <a:xfrm>
            <a:off x="5334000" y="1600200"/>
            <a:ext cx="2743200" cy="18288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66 Principles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hlinkClick r:id="rId3"/>
            </a:endParaRPr>
          </a:p>
          <a:p>
            <a:pPr algn="ctr">
              <a:buNone/>
            </a:pPr>
            <a:r>
              <a:rPr lang="en-US" dirty="0" smtClean="0">
                <a:hlinkClick r:id="rId3"/>
              </a:rPr>
              <a:t>Lilibeth Hanlon, CPA/CITP, CMA, CISA</a:t>
            </a:r>
          </a:p>
          <a:p>
            <a:pPr algn="ctr">
              <a:buNone/>
            </a:pPr>
            <a:endParaRPr lang="en-US" dirty="0" smtClean="0">
              <a:hlinkClick r:id="rId3"/>
            </a:endParaRPr>
          </a:p>
          <a:p>
            <a:pPr algn="ctr">
              <a:buNone/>
            </a:pPr>
            <a:r>
              <a:rPr lang="en-US" dirty="0" smtClean="0">
                <a:hlinkClick r:id="rId3"/>
              </a:rPr>
              <a:t>www.BridgeStrategiesLLC.com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908.342.0510</a:t>
            </a:r>
          </a:p>
          <a:p>
            <a:pPr algn="ctr">
              <a:buNone/>
            </a:pPr>
            <a:r>
              <a:rPr lang="en-US" dirty="0" smtClean="0"/>
              <a:t>Bridging CFO and CIO Services for</a:t>
            </a:r>
          </a:p>
          <a:p>
            <a:pPr algn="ctr">
              <a:buNone/>
            </a:pPr>
            <a:r>
              <a:rPr lang="en-US" dirty="0" smtClean="0"/>
              <a:t>Governance, Risk and Compliance</a:t>
            </a:r>
          </a:p>
          <a:p>
            <a:pPr algn="ctr">
              <a:buNone/>
            </a:pPr>
            <a:r>
              <a:rPr lang="en-US" dirty="0" smtClean="0"/>
              <a:t>Security &amp; Privacy Programs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Bridge Strategies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C982-B658-4C3A-8FA6-34885F4E228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384</Words>
  <Application>Microsoft Office PowerPoint</Application>
  <PresentationFormat>On-screen Show (4:3)</PresentationFormat>
  <Paragraphs>85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Office Theme</vt:lpstr>
      <vt:lpstr>2_Custom Design</vt:lpstr>
      <vt:lpstr>3_Custom Design</vt:lpstr>
      <vt:lpstr>4_Custom Design</vt:lpstr>
      <vt:lpstr>5_Custom Design</vt:lpstr>
      <vt:lpstr>1_Custom Design</vt:lpstr>
      <vt:lpstr>Custom Design</vt:lpstr>
      <vt:lpstr>The National Institute of Standards and Technology (NIST) define Cloud Computing as      “a model for enabling convenient, on-demand    network access to a shared pool of configurable computing resources (e.g., networks, servers, storage, applications, services) that can be provisioned and released with minimal management effort or service provider interactions.”  </vt:lpstr>
      <vt:lpstr>Slide 2</vt:lpstr>
      <vt:lpstr>   SaaS - Software as a Service  </vt:lpstr>
      <vt:lpstr>Private Cloud</vt:lpstr>
      <vt:lpstr>Public Cloud</vt:lpstr>
      <vt:lpstr>Community Cloud</vt:lpstr>
      <vt:lpstr>Hybrid Cloud</vt:lpstr>
      <vt:lpstr>GAPP Framework (AICPA)</vt:lpstr>
      <vt:lpstr>Slide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 Hanlon</dc:creator>
  <cp:lastModifiedBy>L Hanlon</cp:lastModifiedBy>
  <cp:revision>262</cp:revision>
  <dcterms:created xsi:type="dcterms:W3CDTF">2011-08-29T14:34:08Z</dcterms:created>
  <dcterms:modified xsi:type="dcterms:W3CDTF">2013-05-30T19:37:25Z</dcterms:modified>
</cp:coreProperties>
</file>